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  <p:sldMasterId id="2147483676" r:id="rId2"/>
  </p:sldMasterIdLst>
  <p:notesMasterIdLst>
    <p:notesMasterId r:id="rId7"/>
  </p:notesMasterIdLst>
  <p:sldIdLst>
    <p:sldId id="287" r:id="rId3"/>
    <p:sldId id="288" r:id="rId4"/>
    <p:sldId id="289" r:id="rId5"/>
    <p:sldId id="290" r:id="rId6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47839"/>
    <a:srgbClr val="D4B345"/>
    <a:srgbClr val="43778D"/>
    <a:srgbClr val="1B90B3"/>
    <a:srgbClr val="404C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E188E-811F-48F9-8583-D3E48C9BDE11}" type="datetimeFigureOut">
              <a:rPr lang="zh-TW" altLang="en-US" smtClean="0"/>
              <a:t>2026/4/24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C0D9E-980D-4A63-82E0-A49BB4B0490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5817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文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7CAE478A-36E6-461B-9209-3AC9F59615B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0" name="矩形: 摺角紙張 9">
            <a:extLst>
              <a:ext uri="{FF2B5EF4-FFF2-40B4-BE49-F238E27FC236}">
                <a16:creationId xmlns:a16="http://schemas.microsoft.com/office/drawing/2014/main" id="{DB55ABB2-6C2A-415B-9BAA-192E88B6E24A}"/>
              </a:ext>
            </a:extLst>
          </p:cNvPr>
          <p:cNvSpPr/>
          <p:nvPr userDrawn="1"/>
        </p:nvSpPr>
        <p:spPr>
          <a:xfrm>
            <a:off x="363893" y="261257"/>
            <a:ext cx="11251843" cy="917017"/>
          </a:xfrm>
          <a:prstGeom prst="foldedCorner">
            <a:avLst/>
          </a:prstGeom>
          <a:solidFill>
            <a:srgbClr val="9478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rgbClr val="D4B345"/>
              </a:solidFill>
            </a:endParaRP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63894" y="171799"/>
            <a:ext cx="11251844" cy="1006475"/>
          </a:xfrm>
        </p:spPr>
        <p:txBody>
          <a:bodyPr anchor="ctr">
            <a:noAutofit/>
          </a:bodyPr>
          <a:lstStyle>
            <a:lvl1pPr marL="0" indent="0" algn="l">
              <a:buNone/>
              <a:defRPr sz="4000" b="0">
                <a:solidFill>
                  <a:schemeClr val="bg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輸入</a:t>
            </a:r>
            <a:r>
              <a:rPr lang="en-US" altLang="zh-TW" dirty="0"/>
              <a:t>type</a:t>
            </a:r>
            <a:endParaRPr lang="zh-TW" altLang="en-US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37F2FDE9-57A1-4626-9E87-63F696B3C94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01725" y="1470025"/>
            <a:ext cx="10514013" cy="4995863"/>
          </a:xfrm>
        </p:spPr>
        <p:txBody>
          <a:bodyPr>
            <a:normAutofit/>
          </a:bodyPr>
          <a:lstStyle>
            <a:lvl1pPr marL="742950" indent="-742950">
              <a:buFont typeface="+mj-lt"/>
              <a:buAutoNum type="arabicPeriod"/>
              <a:defRPr sz="400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defRPr>
            </a:lvl1pPr>
            <a:lvl2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5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2925337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7D370B56-35AB-4D5D-B584-B60B071C1C4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5" name="標題 1">
            <a:extLst>
              <a:ext uri="{FF2B5EF4-FFF2-40B4-BE49-F238E27FC236}">
                <a16:creationId xmlns:a16="http://schemas.microsoft.com/office/drawing/2014/main" id="{6B9A8B53-C511-4DB1-8508-C739E37D307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0980" y="2344799"/>
            <a:ext cx="11286930" cy="2387600"/>
          </a:xfrm>
        </p:spPr>
        <p:txBody>
          <a:bodyPr anchor="ctr">
            <a:noAutofit/>
          </a:bodyPr>
          <a:lstStyle>
            <a:lvl1pPr algn="ctr">
              <a:defRPr sz="138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  <a:br>
              <a:rPr lang="en-US" altLang="zh-TW" dirty="0"/>
            </a:br>
            <a:r>
              <a:rPr lang="zh-TW" altLang="en-US" dirty="0"/>
              <a:t>開始新增</a:t>
            </a:r>
          </a:p>
        </p:txBody>
      </p:sp>
    </p:spTree>
    <p:extLst>
      <p:ext uri="{BB962C8B-B14F-4D97-AF65-F5344CB8AC3E}">
        <p14:creationId xmlns:p14="http://schemas.microsoft.com/office/powerpoint/2010/main" val="1134941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1473010-4746-48B1-9B0E-15B5AD227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0757851-3683-42F3-A8A8-165D36FCB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F8BE862-DF95-4989-AB8F-82726F6043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925F630-D964-4D54-8B92-54C8CF0294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1D55285-8DB6-4F61-9175-3BF795B6FC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BB343-C3A3-4E0E-A733-88B9DD28186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472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EB52EA4-5E84-45B7-A8E9-90EFFE959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BCADB88-75D6-4A53-A87C-B05C7A95D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F49A3E9-0B6F-466D-A577-E811E3C5A0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DB52C6-1073-4475-8812-9FB8E5CBBF64}" type="datetimeFigureOut">
              <a:rPr lang="zh-TW" altLang="en-US" smtClean="0"/>
              <a:t>2026/4/24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C051838-3949-4C8B-BD75-C1EB1A3FE9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577BFEA-12BA-4C30-A18B-958B307885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34C59-A706-479A-BB16-426ADBAC0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713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5">
            <a:extLst>
              <a:ext uri="{FF2B5EF4-FFF2-40B4-BE49-F238E27FC236}">
                <a16:creationId xmlns:a16="http://schemas.microsoft.com/office/drawing/2014/main" id="{9338926B-A97C-41D4-A567-4AF7D0179BC8}"/>
              </a:ext>
            </a:extLst>
          </p:cNvPr>
          <p:cNvSpPr txBox="1">
            <a:spLocks/>
          </p:cNvSpPr>
          <p:nvPr/>
        </p:nvSpPr>
        <p:spPr>
          <a:xfrm>
            <a:off x="707010" y="4181827"/>
            <a:ext cx="11484990" cy="1762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7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第一课 实体商店与网路商店</a:t>
            </a:r>
          </a:p>
        </p:txBody>
      </p:sp>
    </p:spTree>
    <p:extLst>
      <p:ext uri="{BB962C8B-B14F-4D97-AF65-F5344CB8AC3E}">
        <p14:creationId xmlns:p14="http://schemas.microsoft.com/office/powerpoint/2010/main" val="6163411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副標題 6">
            <a:extLst>
              <a:ext uri="{FF2B5EF4-FFF2-40B4-BE49-F238E27FC236}">
                <a16:creationId xmlns:a16="http://schemas.microsoft.com/office/drawing/2014/main" id="{F0F99499-2F83-4310-A9E4-DBDFBFC4687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sz="3800" dirty="0"/>
              <a:t>一、之所以</a:t>
            </a:r>
            <a:r>
              <a:rPr lang="en-US" altLang="zh-TW" sz="3800" dirty="0">
                <a:latin typeface="標楷體" panose="03000509000000000000" pitchFamily="65" charset="-120"/>
              </a:rPr>
              <a:t>…</a:t>
            </a:r>
            <a:r>
              <a:rPr lang="zh-TW" altLang="en-US" sz="3800" dirty="0">
                <a:latin typeface="標楷體" panose="03000509000000000000" pitchFamily="65" charset="-120"/>
              </a:rPr>
              <a:t>，是因为</a:t>
            </a:r>
            <a:r>
              <a:rPr lang="en-US" altLang="zh-TW" sz="3800" dirty="0">
                <a:latin typeface="標楷體" panose="03000509000000000000" pitchFamily="65" charset="-120"/>
              </a:rPr>
              <a:t>…</a:t>
            </a:r>
            <a:r>
              <a:rPr lang="zh-TW" altLang="en-US" sz="3800" dirty="0"/>
              <a:t>｜</a:t>
            </a:r>
            <a:r>
              <a:rPr lang="en-US" altLang="zh-TW" sz="3800" dirty="0"/>
              <a:t>the reason that…is that…</a:t>
            </a:r>
            <a:endParaRPr lang="zh-TW" altLang="en-US" sz="3800" dirty="0"/>
          </a:p>
        </p:txBody>
      </p:sp>
      <p:sp>
        <p:nvSpPr>
          <p:cNvPr id="13" name="文字版面配置區 12">
            <a:extLst>
              <a:ext uri="{FF2B5EF4-FFF2-40B4-BE49-F238E27FC236}">
                <a16:creationId xmlns:a16="http://schemas.microsoft.com/office/drawing/2014/main" id="{45CB2036-5DC4-4FB3-9BF0-E774EEF865D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TW" altLang="en-US" dirty="0"/>
              <a:t>网路商店</a:t>
            </a:r>
            <a:r>
              <a:rPr lang="zh-TW" altLang="en-US" dirty="0">
                <a:solidFill>
                  <a:srgbClr val="FF0000"/>
                </a:solidFill>
              </a:rPr>
              <a:t>之所以</a:t>
            </a:r>
            <a:r>
              <a:rPr lang="zh-TW" altLang="en-US" dirty="0"/>
              <a:t>能迅速发展起来，</a:t>
            </a:r>
            <a:r>
              <a:rPr lang="zh-TW" altLang="en-US" dirty="0">
                <a:solidFill>
                  <a:srgbClr val="FF0000"/>
                </a:solidFill>
              </a:rPr>
              <a:t>是因为</a:t>
            </a:r>
            <a:r>
              <a:rPr lang="zh-TW" altLang="en-US" dirty="0"/>
              <a:t>有两个优势。</a:t>
            </a:r>
            <a:endParaRPr lang="en-US" altLang="zh-TW" dirty="0"/>
          </a:p>
          <a:p>
            <a:endParaRPr lang="en-US" altLang="zh-TW" dirty="0"/>
          </a:p>
          <a:p>
            <a:r>
              <a:rPr lang="zh-TW" altLang="en-US" dirty="0"/>
              <a:t>商品的价格</a:t>
            </a:r>
            <a:r>
              <a:rPr lang="zh-TW" altLang="en-US" dirty="0">
                <a:solidFill>
                  <a:srgbClr val="FF0000"/>
                </a:solidFill>
              </a:rPr>
              <a:t>之所以</a:t>
            </a:r>
            <a:r>
              <a:rPr lang="zh-TW" altLang="en-US" dirty="0"/>
              <a:t>提高，</a:t>
            </a:r>
            <a:r>
              <a:rPr lang="zh-TW" altLang="en-US" dirty="0">
                <a:solidFill>
                  <a:srgbClr val="FF0000"/>
                </a:solidFill>
              </a:rPr>
              <a:t>是因为</a:t>
            </a:r>
            <a:r>
              <a:rPr lang="zh-TW" altLang="en-US" dirty="0"/>
              <a:t>货量不足，或需求量变大。</a:t>
            </a:r>
            <a:endParaRPr lang="en-US" altLang="zh-TW" dirty="0"/>
          </a:p>
          <a:p>
            <a:endParaRPr lang="en-US" altLang="zh-TW" dirty="0"/>
          </a:p>
          <a:p>
            <a:r>
              <a:rPr lang="zh-TW" altLang="en-US" dirty="0"/>
              <a:t>目前气候</a:t>
            </a:r>
            <a:r>
              <a:rPr lang="zh-TW" altLang="en-US" dirty="0">
                <a:solidFill>
                  <a:srgbClr val="FF0000"/>
                </a:solidFill>
              </a:rPr>
              <a:t>之所以</a:t>
            </a:r>
            <a:r>
              <a:rPr lang="zh-TW" altLang="en-US" dirty="0"/>
              <a:t>异常，</a:t>
            </a:r>
            <a:r>
              <a:rPr lang="zh-TW" altLang="en-US" dirty="0">
                <a:solidFill>
                  <a:srgbClr val="FF0000"/>
                </a:solidFill>
              </a:rPr>
              <a:t>是因为</a:t>
            </a:r>
            <a:r>
              <a:rPr lang="zh-TW" altLang="en-US" dirty="0"/>
              <a:t>地球环境受到破坏。</a:t>
            </a:r>
          </a:p>
        </p:txBody>
      </p:sp>
    </p:spTree>
    <p:extLst>
      <p:ext uri="{BB962C8B-B14F-4D97-AF65-F5344CB8AC3E}">
        <p14:creationId xmlns:p14="http://schemas.microsoft.com/office/powerpoint/2010/main" val="15727101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標題 5">
            <a:extLst>
              <a:ext uri="{FF2B5EF4-FFF2-40B4-BE49-F238E27FC236}">
                <a16:creationId xmlns:a16="http://schemas.microsoft.com/office/drawing/2014/main" id="{7F12B3FB-AC1E-4889-B694-350494A5D67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sz="3600" dirty="0"/>
              <a:t>二、</a:t>
            </a:r>
            <a:r>
              <a:rPr lang="en-US" altLang="zh-TW" sz="3600" dirty="0"/>
              <a:t>(A)</a:t>
            </a:r>
            <a:r>
              <a:rPr lang="zh-TW" altLang="en-US" sz="3600" dirty="0"/>
              <a:t>跟</a:t>
            </a:r>
            <a:r>
              <a:rPr lang="en-US" altLang="zh-TW" sz="3600" dirty="0"/>
              <a:t>(B)</a:t>
            </a:r>
            <a:r>
              <a:rPr lang="zh-TW" altLang="en-US" sz="3600" dirty="0"/>
              <a:t>比</a:t>
            </a:r>
            <a:r>
              <a:rPr lang="zh-TW" altLang="en-US" sz="3600" dirty="0">
                <a:latin typeface="標楷體" panose="03000509000000000000" pitchFamily="65" charset="-120"/>
              </a:rPr>
              <a:t>起来，</a:t>
            </a:r>
            <a:r>
              <a:rPr lang="en-US" altLang="zh-TW" sz="3600" dirty="0">
                <a:latin typeface="標楷體" panose="03000509000000000000" pitchFamily="65" charset="-120"/>
              </a:rPr>
              <a:t>…</a:t>
            </a:r>
            <a:r>
              <a:rPr lang="zh-TW" altLang="en-US" sz="3600" dirty="0">
                <a:latin typeface="標楷體" panose="03000509000000000000" pitchFamily="65" charset="-120"/>
              </a:rPr>
              <a:t>｜</a:t>
            </a:r>
            <a:r>
              <a:rPr lang="en-US" altLang="zh-TW" sz="3600" dirty="0"/>
              <a:t>in comparison with (B), (A)…</a:t>
            </a:r>
            <a:endParaRPr lang="zh-TW" altLang="en-US" sz="3600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B1F5D23F-6A03-420F-B74E-880D5371A83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buClr>
                <a:schemeClr val="tx1"/>
              </a:buClr>
            </a:pPr>
            <a:r>
              <a:rPr lang="zh-TW" altLang="en-US" dirty="0">
                <a:solidFill>
                  <a:srgbClr val="FF0000"/>
                </a:solidFill>
              </a:rPr>
              <a:t>跟</a:t>
            </a:r>
            <a:r>
              <a:rPr lang="zh-TW" altLang="en-US" dirty="0"/>
              <a:t>网购</a:t>
            </a:r>
            <a:r>
              <a:rPr lang="zh-TW" altLang="en-US" dirty="0">
                <a:solidFill>
                  <a:srgbClr val="FF0000"/>
                </a:solidFill>
              </a:rPr>
              <a:t>比起来</a:t>
            </a:r>
            <a:r>
              <a:rPr lang="zh-TW" altLang="en-US" dirty="0"/>
              <a:t>，去实体商店购物也还是有人支持。</a:t>
            </a:r>
            <a:endParaRPr lang="en-US" altLang="zh-TW" dirty="0"/>
          </a:p>
          <a:p>
            <a:pPr>
              <a:buClr>
                <a:schemeClr val="tx1"/>
              </a:buClr>
            </a:pPr>
            <a:endParaRPr lang="en-US" altLang="zh-TW" dirty="0"/>
          </a:p>
          <a:p>
            <a:pPr>
              <a:buClr>
                <a:schemeClr val="tx1"/>
              </a:buClr>
            </a:pPr>
            <a:r>
              <a:rPr lang="zh-TW" altLang="en-US" dirty="0">
                <a:solidFill>
                  <a:srgbClr val="FF0000"/>
                </a:solidFill>
              </a:rPr>
              <a:t>跟</a:t>
            </a:r>
            <a:r>
              <a:rPr lang="zh-TW" altLang="en-US" dirty="0"/>
              <a:t>开一家实体商店</a:t>
            </a:r>
            <a:r>
              <a:rPr lang="zh-TW" altLang="en-US" dirty="0">
                <a:solidFill>
                  <a:srgbClr val="FF0000"/>
                </a:solidFill>
              </a:rPr>
              <a:t>比起来</a:t>
            </a:r>
            <a:r>
              <a:rPr lang="zh-TW" altLang="en-US" dirty="0"/>
              <a:t>，开网路商店的成本比较少。</a:t>
            </a:r>
            <a:endParaRPr lang="en-US" altLang="zh-TW" dirty="0"/>
          </a:p>
          <a:p>
            <a:pPr>
              <a:buClr>
                <a:schemeClr val="tx1"/>
              </a:buClr>
            </a:pPr>
            <a:endParaRPr lang="en-US" altLang="zh-TW" dirty="0"/>
          </a:p>
          <a:p>
            <a:pPr>
              <a:buClr>
                <a:schemeClr val="tx1"/>
              </a:buClr>
            </a:pPr>
            <a:r>
              <a:rPr lang="zh-TW" altLang="en-US" dirty="0"/>
              <a:t>这件衣服的材质</a:t>
            </a:r>
            <a:r>
              <a:rPr lang="zh-TW" altLang="en-US" dirty="0">
                <a:solidFill>
                  <a:srgbClr val="FF0000"/>
                </a:solidFill>
              </a:rPr>
              <a:t>跟</a:t>
            </a:r>
            <a:r>
              <a:rPr lang="zh-TW" altLang="en-US" dirty="0"/>
              <a:t>那件的</a:t>
            </a:r>
            <a:r>
              <a:rPr lang="zh-TW" altLang="en-US" dirty="0">
                <a:solidFill>
                  <a:srgbClr val="FF0000"/>
                </a:solidFill>
              </a:rPr>
              <a:t>比起来</a:t>
            </a:r>
            <a:r>
              <a:rPr lang="zh-TW" altLang="en-US" dirty="0"/>
              <a:t>，这件的材质差得多。</a:t>
            </a:r>
          </a:p>
        </p:txBody>
      </p:sp>
    </p:spTree>
    <p:extLst>
      <p:ext uri="{BB962C8B-B14F-4D97-AF65-F5344CB8AC3E}">
        <p14:creationId xmlns:p14="http://schemas.microsoft.com/office/powerpoint/2010/main" val="41193501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標題 5">
            <a:extLst>
              <a:ext uri="{FF2B5EF4-FFF2-40B4-BE49-F238E27FC236}">
                <a16:creationId xmlns:a16="http://schemas.microsoft.com/office/drawing/2014/main" id="{3720D513-F3F8-4A8D-84DB-5E65F1C3CAF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/>
              <a:t>三、加入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zh-TW" altLang="en-US" dirty="0">
                <a:latin typeface="標楷體" panose="03000509000000000000" pitchFamily="65" charset="-120"/>
              </a:rPr>
              <a:t>行列｜</a:t>
            </a:r>
            <a:r>
              <a:rPr lang="en-US" altLang="zh-TW" dirty="0"/>
              <a:t>to join the row of…</a:t>
            </a:r>
            <a:endParaRPr lang="zh-TW" altLang="en-US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95B9F7B1-842B-4AC9-8B81-9249CBC1F33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TW" altLang="en-US" dirty="0"/>
              <a:t>网路购物的比例大幅度增加了，于是很多企业与商店纷纷</a:t>
            </a:r>
            <a:r>
              <a:rPr lang="zh-TW" altLang="en-US" dirty="0">
                <a:solidFill>
                  <a:srgbClr val="FF0000"/>
                </a:solidFill>
              </a:rPr>
              <a:t>加入</a:t>
            </a:r>
            <a:r>
              <a:rPr lang="zh-TW" altLang="en-US" dirty="0"/>
              <a:t>网路销售</a:t>
            </a:r>
            <a:r>
              <a:rPr lang="zh-TW" altLang="en-US" dirty="0">
                <a:solidFill>
                  <a:srgbClr val="FF0000"/>
                </a:solidFill>
              </a:rPr>
              <a:t>行列</a:t>
            </a:r>
            <a:r>
              <a:rPr lang="zh-TW" altLang="en-US" dirty="0"/>
              <a:t>。</a:t>
            </a:r>
            <a:endParaRPr lang="en-US" altLang="zh-TW" dirty="0"/>
          </a:p>
          <a:p>
            <a:endParaRPr lang="en-US" altLang="zh-TW" dirty="0"/>
          </a:p>
          <a:p>
            <a:r>
              <a:rPr lang="zh-TW" altLang="en-US" dirty="0"/>
              <a:t>为了大家健康，很多餐厅纷纷</a:t>
            </a:r>
            <a:r>
              <a:rPr lang="zh-TW" altLang="en-US" dirty="0">
                <a:solidFill>
                  <a:srgbClr val="FF0000"/>
                </a:solidFill>
              </a:rPr>
              <a:t>加入</a:t>
            </a:r>
            <a:r>
              <a:rPr lang="zh-TW" altLang="en-US" dirty="0"/>
              <a:t>店内禁止吸烟的</a:t>
            </a:r>
            <a:r>
              <a:rPr lang="zh-TW" altLang="en-US" dirty="0">
                <a:solidFill>
                  <a:srgbClr val="FF0000"/>
                </a:solidFill>
              </a:rPr>
              <a:t>行列</a:t>
            </a:r>
            <a:r>
              <a:rPr lang="zh-TW" altLang="en-US" dirty="0"/>
              <a:t>。</a:t>
            </a:r>
            <a:endParaRPr lang="en-US" altLang="zh-TW" dirty="0"/>
          </a:p>
          <a:p>
            <a:endParaRPr lang="en-US" altLang="zh-TW" dirty="0"/>
          </a:p>
          <a:p>
            <a:r>
              <a:rPr lang="zh-TW" altLang="en-US" dirty="0"/>
              <a:t>北极熊快要消失了，于是很多专家</a:t>
            </a:r>
            <a:r>
              <a:rPr lang="zh-TW" altLang="en-US" dirty="0">
                <a:solidFill>
                  <a:srgbClr val="FF0000"/>
                </a:solidFill>
              </a:rPr>
              <a:t>加入</a:t>
            </a:r>
            <a:r>
              <a:rPr lang="zh-TW" altLang="en-US" dirty="0"/>
              <a:t>研究如何保护牠们的</a:t>
            </a:r>
            <a:r>
              <a:rPr lang="zh-TW" altLang="en-US" dirty="0">
                <a:solidFill>
                  <a:srgbClr val="FF0000"/>
                </a:solidFill>
              </a:rPr>
              <a:t>行列</a:t>
            </a:r>
            <a:r>
              <a:rPr lang="zh-TW" altLang="en-US" dirty="0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7789995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121</TotalTime>
  <Words>243</Words>
  <Application>Microsoft Office PowerPoint</Application>
  <PresentationFormat>寬螢幕</PresentationFormat>
  <Paragraphs>19</Paragraphs>
  <Slides>4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2</vt:i4>
      </vt:variant>
      <vt:variant>
        <vt:lpstr>投影片標題</vt:lpstr>
      </vt:variant>
      <vt:variant>
        <vt:i4>4</vt:i4>
      </vt:variant>
    </vt:vector>
  </HeadingPairs>
  <TitlesOfParts>
    <vt:vector size="12" baseType="lpstr">
      <vt:lpstr>微軟正黑體</vt:lpstr>
      <vt:lpstr>標楷體</vt:lpstr>
      <vt:lpstr>Arial</vt:lpstr>
      <vt:lpstr>Calibri</vt:lpstr>
      <vt:lpstr>Calibri Light</vt:lpstr>
      <vt:lpstr>Times New Roman</vt:lpstr>
      <vt:lpstr>Office 佈景主題</vt:lpstr>
      <vt:lpstr>1_自訂設計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MTC</dc:creator>
  <cp:lastModifiedBy>MTC</cp:lastModifiedBy>
  <cp:revision>42</cp:revision>
  <dcterms:created xsi:type="dcterms:W3CDTF">2024-07-26T00:45:44Z</dcterms:created>
  <dcterms:modified xsi:type="dcterms:W3CDTF">2026-04-24T08:25:57Z</dcterms:modified>
</cp:coreProperties>
</file>